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429" r:id="rId16"/>
    <p:sldId id="427" r:id="rId17"/>
    <p:sldId id="430" r:id="rId18"/>
    <p:sldId id="383" r:id="rId19"/>
    <p:sldId id="384" r:id="rId20"/>
    <p:sldId id="458" r:id="rId21"/>
    <p:sldId id="446" r:id="rId22"/>
    <p:sldId id="454" r:id="rId23"/>
    <p:sldId id="441" r:id="rId24"/>
    <p:sldId id="431" r:id="rId25"/>
    <p:sldId id="407" r:id="rId26"/>
    <p:sldId id="408" r:id="rId27"/>
    <p:sldId id="433" r:id="rId28"/>
    <p:sldId id="439" r:id="rId29"/>
    <p:sldId id="450" r:id="rId30"/>
    <p:sldId id="432" r:id="rId31"/>
    <p:sldId id="437" r:id="rId32"/>
    <p:sldId id="453" r:id="rId33"/>
    <p:sldId id="452" r:id="rId34"/>
    <p:sldId id="455" r:id="rId35"/>
    <p:sldId id="449" r:id="rId36"/>
    <p:sldId id="456" r:id="rId37"/>
    <p:sldId id="451" r:id="rId38"/>
    <p:sldId id="417" r:id="rId39"/>
    <p:sldId id="438" r:id="rId40"/>
    <p:sldId id="457" r:id="rId41"/>
    <p:sldId id="440" r:id="rId42"/>
    <p:sldId id="447" r:id="rId43"/>
    <p:sldId id="448" r:id="rId44"/>
    <p:sldId id="442" r:id="rId45"/>
    <p:sldId id="443" r:id="rId46"/>
    <p:sldId id="444" r:id="rId47"/>
    <p:sldId id="445" r:id="rId48"/>
    <p:sldId id="436" r:id="rId49"/>
    <p:sldId id="423" r:id="rId50"/>
    <p:sldId id="412" r:id="rId51"/>
    <p:sldId id="425" r:id="rId52"/>
    <p:sldId id="424" r:id="rId53"/>
    <p:sldId id="422" r:id="rId54"/>
    <p:sldId id="420" r:id="rId55"/>
    <p:sldId id="413" r:id="rId56"/>
    <p:sldId id="418" r:id="rId57"/>
    <p:sldId id="426" r:id="rId58"/>
    <p:sldId id="434" r:id="rId59"/>
    <p:sldId id="409" r:id="rId60"/>
    <p:sldId id="410" r:id="rId61"/>
    <p:sldId id="411" r:id="rId62"/>
    <p:sldId id="416" r:id="rId63"/>
    <p:sldId id="419" r:id="rId64"/>
    <p:sldId id="390" r:id="rId65"/>
    <p:sldId id="391" r:id="rId66"/>
    <p:sldId id="402" r:id="rId67"/>
    <p:sldId id="405" r:id="rId68"/>
    <p:sldId id="403" r:id="rId69"/>
    <p:sldId id="406" r:id="rId70"/>
    <p:sldId id="382" r:id="rId71"/>
    <p:sldId id="366" r:id="rId72"/>
    <p:sldId id="370" r:id="rId73"/>
    <p:sldId id="372" r:id="rId74"/>
    <p:sldId id="373" r:id="rId75"/>
    <p:sldId id="378" r:id="rId76"/>
    <p:sldId id="379" r:id="rId77"/>
    <p:sldId id="380" r:id="rId78"/>
    <p:sldId id="381" r:id="rId79"/>
    <p:sldId id="367" r:id="rId80"/>
    <p:sldId id="364" r:id="rId81"/>
    <p:sldId id="365" r:id="rId82"/>
    <p:sldId id="361" r:id="rId83"/>
    <p:sldId id="353" r:id="rId84"/>
    <p:sldId id="351" r:id="rId85"/>
    <p:sldId id="362" r:id="rId86"/>
    <p:sldId id="356" r:id="rId87"/>
    <p:sldId id="349" r:id="rId88"/>
    <p:sldId id="348" r:id="rId8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429"/>
            <p14:sldId id="427"/>
            <p14:sldId id="430"/>
            <p14:sldId id="383"/>
            <p14:sldId id="384"/>
          </p14:sldIdLst>
        </p14:section>
        <p14:section name="Log &amp; Results" id="{452AD452-7B7B-49C5-A67B-9EA1184F2A06}">
          <p14:sldIdLst>
            <p14:sldId id="458"/>
            <p14:sldId id="446"/>
            <p14:sldId id="454"/>
            <p14:sldId id="441"/>
            <p14:sldId id="431"/>
            <p14:sldId id="407"/>
            <p14:sldId id="408"/>
            <p14:sldId id="433"/>
            <p14:sldId id="439"/>
            <p14:sldId id="450"/>
            <p14:sldId id="432"/>
            <p14:sldId id="437"/>
            <p14:sldId id="453"/>
            <p14:sldId id="452"/>
            <p14:sldId id="455"/>
            <p14:sldId id="449"/>
            <p14:sldId id="456"/>
            <p14:sldId id="451"/>
            <p14:sldId id="417"/>
            <p14:sldId id="438"/>
            <p14:sldId id="457"/>
            <p14:sldId id="440"/>
            <p14:sldId id="447"/>
            <p14:sldId id="448"/>
            <p14:sldId id="442"/>
            <p14:sldId id="443"/>
            <p14:sldId id="444"/>
            <p14:sldId id="445"/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0.xml"/><Relationship Id="rId4" Type="http://schemas.openxmlformats.org/officeDocument/2006/relationships/slide" Target="slide8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2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7" Type="http://schemas.openxmlformats.org/officeDocument/2006/relationships/slide" Target="slide82.xml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slide" Target="slide75.xml"/><Relationship Id="rId4" Type="http://schemas.openxmlformats.org/officeDocument/2006/relationships/slide" Target="slide7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7" Type="http://schemas.openxmlformats.org/officeDocument/2006/relationships/image" Target="../media/image12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5" Type="http://schemas.openxmlformats.org/officeDocument/2006/relationships/slide" Target="slide65.xml"/><Relationship Id="rId4" Type="http://schemas.openxmlformats.org/officeDocument/2006/relationships/slide" Target="slide8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615735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112884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69437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441574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570518" y="5091748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695861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882933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366989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775366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142047" y="311117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2d backbone: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UNetResNet34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367796" y="606050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(512, 15, 25)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413824" y="2189434"/>
            <a:ext cx="172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(64, 120, 200)</a:t>
            </a:r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431915" y="8704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(64, 240, 400)</a:t>
            </a:r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>
            <a:cxnSpLocks/>
          </p:cNvCxnSpPr>
          <p:nvPr/>
        </p:nvCxnSpPr>
        <p:spPr>
          <a:xfrm>
            <a:off x="4218744" y="4876891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547370" y="3798164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2952564" y="2590633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462807" y="1283210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6FD1E26-4DD5-427A-B560-518579C84510}"/>
              </a:ext>
            </a:extLst>
          </p:cNvPr>
          <p:cNvSpPr txBox="1"/>
          <p:nvPr/>
        </p:nvSpPr>
        <p:spPr>
          <a:xfrm>
            <a:off x="4483191" y="453533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(256, 30, 50)</a:t>
            </a:r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EEE664-CEBE-489A-B641-82C1283F18AD}"/>
              </a:ext>
            </a:extLst>
          </p:cNvPr>
          <p:cNvSpPr txBox="1"/>
          <p:nvPr/>
        </p:nvSpPr>
        <p:spPr>
          <a:xfrm>
            <a:off x="4483191" y="345176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(128, 60, 100)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356203-0D9F-4BAA-9B61-C9E971008A12}"/>
              </a:ext>
            </a:extLst>
          </p:cNvPr>
          <p:cNvSpPr txBox="1"/>
          <p:nvPr/>
        </p:nvSpPr>
        <p:spPr>
          <a:xfrm>
            <a:off x="4661945" y="36810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(C, H, W)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1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立方体 4">
            <a:extLst>
              <a:ext uri="{FF2B5EF4-FFF2-40B4-BE49-F238E27FC236}">
                <a16:creationId xmlns:a16="http://schemas.microsoft.com/office/drawing/2014/main" id="{DA5C7FF1-F13B-41EA-8A00-D9AFE8DAAAF7}"/>
              </a:ext>
            </a:extLst>
          </p:cNvPr>
          <p:cNvSpPr/>
          <p:nvPr/>
        </p:nvSpPr>
        <p:spPr>
          <a:xfrm>
            <a:off x="1207363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76446E9-43C9-4F17-ADA1-5BDBF582472C}"/>
              </a:ext>
            </a:extLst>
          </p:cNvPr>
          <p:cNvSpPr/>
          <p:nvPr/>
        </p:nvSpPr>
        <p:spPr>
          <a:xfrm>
            <a:off x="1333131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704512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201661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78314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530351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659295" y="5757910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704738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971710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455766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864143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78DAA0FD-0CC3-45B1-95FD-4D5A6478D3DD}"/>
              </a:ext>
            </a:extLst>
          </p:cNvPr>
          <p:cNvSpPr/>
          <p:nvPr/>
        </p:nvSpPr>
        <p:spPr>
          <a:xfrm>
            <a:off x="8106793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C5C7E06-5943-455C-9B93-EB56B716B8B3}"/>
              </a:ext>
            </a:extLst>
          </p:cNvPr>
          <p:cNvSpPr/>
          <p:nvPr/>
        </p:nvSpPr>
        <p:spPr>
          <a:xfrm>
            <a:off x="8213326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519113" y="3627673"/>
            <a:ext cx="24881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3d backbone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UNetSCN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SparseTensor(voxels)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spatial_size = (a, a, 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c: channels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627671" y="6082475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a=64</a:t>
            </a:r>
          </a:p>
          <a:p>
            <a:r>
              <a:rPr lang="en-US" altLang="zh-CN"/>
              <a:t>c=112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F4923-B268-4C1E-B847-284BBE3E9524}"/>
              </a:ext>
            </a:extLst>
          </p:cNvPr>
          <p:cNvSpPr txBox="1"/>
          <p:nvPr/>
        </p:nvSpPr>
        <p:spPr>
          <a:xfrm>
            <a:off x="4888881" y="510500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0D033-8A94-4DA1-84C8-69342820740C}"/>
              </a:ext>
            </a:extLst>
          </p:cNvPr>
          <p:cNvSpPr txBox="1"/>
          <p:nvPr/>
        </p:nvSpPr>
        <p:spPr>
          <a:xfrm>
            <a:off x="4932040" y="428468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D0231-4910-4173-A59E-AB3E17D99DFE}"/>
              </a:ext>
            </a:extLst>
          </p:cNvPr>
          <p:cNvSpPr txBox="1"/>
          <p:nvPr/>
        </p:nvSpPr>
        <p:spPr>
          <a:xfrm>
            <a:off x="4798135" y="346437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5AE8F8-CF3C-49F0-BF99-4E21CC9C4217}"/>
              </a:ext>
            </a:extLst>
          </p:cNvPr>
          <p:cNvSpPr txBox="1"/>
          <p:nvPr/>
        </p:nvSpPr>
        <p:spPr>
          <a:xfrm>
            <a:off x="4836843" y="2582048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827966" y="1580839"/>
            <a:ext cx="94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798135" y="50957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/>
          <p:nvPr/>
        </p:nvCxnSpPr>
        <p:spPr>
          <a:xfrm>
            <a:off x="4307521" y="5685408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636147" y="4916752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3041341" y="4059318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551584" y="3171546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DAE03B-51DE-4562-A831-223E578E6712}"/>
              </a:ext>
            </a:extLst>
          </p:cNvPr>
          <p:cNvCxnSpPr>
            <a:cxnSpLocks/>
          </p:cNvCxnSpPr>
          <p:nvPr/>
        </p:nvCxnSpPr>
        <p:spPr>
          <a:xfrm>
            <a:off x="2175737" y="2214238"/>
            <a:ext cx="593105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DCB03C-6696-4E30-A007-269DF763CD84}"/>
              </a:ext>
            </a:extLst>
          </p:cNvPr>
          <p:cNvCxnSpPr>
            <a:cxnSpLocks/>
          </p:cNvCxnSpPr>
          <p:nvPr/>
        </p:nvCxnSpPr>
        <p:spPr>
          <a:xfrm>
            <a:off x="2025061" y="1100831"/>
            <a:ext cx="61882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F0D6A-E9CF-41F3-A6AF-AEEA8F0A57C6}"/>
              </a:ext>
            </a:extLst>
          </p:cNvPr>
          <p:cNvSpPr txBox="1"/>
          <p:nvPr/>
        </p:nvSpPr>
        <p:spPr>
          <a:xfrm>
            <a:off x="597023" y="2705421"/>
            <a:ext cx="915953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# bugs</a:t>
            </a:r>
          </a:p>
          <a:p>
            <a:r>
              <a:rPr lang="zh-CN" altLang="en-US" sz="1600"/>
              <a:t>1.loss不降：首先check gradient是否有问题</a:t>
            </a:r>
          </a:p>
          <a:p>
            <a:r>
              <a:rPr lang="zh-CN" altLang="en-US" sz="1600"/>
              <a:t> - 是否用了operation without grad_fn? (which would set requires_grad=False and block backprop)</a:t>
            </a:r>
          </a:p>
          <a:p>
            <a:r>
              <a:rPr lang="zh-CN" altLang="en-US" sz="1600"/>
              <a:t> - weights 是否传给optimizer了？</a:t>
            </a:r>
          </a:p>
          <a:p>
            <a:endParaRPr lang="zh-CN" altLang="en-US" sz="1600"/>
          </a:p>
          <a:p>
            <a:r>
              <a:rPr lang="zh-CN" altLang="en-US" sz="1600"/>
              <a:t>2.train seg_loss normal, test_loss abnormal: sth must go wrong with test, either</a:t>
            </a:r>
          </a:p>
          <a:p>
            <a:r>
              <a:rPr lang="zh-CN" altLang="en-US" sz="1600"/>
              <a:t> - data, like input/label inconsistency</a:t>
            </a:r>
          </a:p>
          <a:p>
            <a:r>
              <a:rPr lang="zh-CN" altLang="en-US" sz="1600"/>
              <a:t> - code, (mmdet3d/models/detectors/xmuda/single_2d_3d_v2.py)</a:t>
            </a:r>
          </a:p>
          <a:p>
            <a:r>
              <a:rPr lang="zh-CN" altLang="en-US" sz="1600"/>
              <a:t> - save/load model</a:t>
            </a:r>
          </a:p>
          <a:p>
            <a:r>
              <a:rPr lang="zh-CN" altLang="en-US" sz="1600"/>
              <a:t> - other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3. </a:t>
            </a:r>
            <a:r>
              <a:rPr lang="zh-CN" altLang="en-US" sz="1600"/>
              <a:t>极其注意传参顺序以及返回值顺序（有多个返回值的话</a:t>
            </a: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6B541E-6C7A-4D8B-B17B-1BF1424BADF8}"/>
              </a:ext>
            </a:extLst>
          </p:cNvPr>
          <p:cNvSpPr txBox="1"/>
          <p:nvPr/>
        </p:nvSpPr>
        <p:spPr>
          <a:xfrm>
            <a:off x="417251" y="481274"/>
            <a:ext cx="788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05/1~2/2021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new10_contra/contra_usa_v2_l1/l2/l3/t1, contra_usa_wd0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new10_contra/vanilla_fusion/baseline_usa_v3_run2, baseline_usa_wd0</a:t>
            </a:r>
          </a:p>
        </p:txBody>
      </p:sp>
    </p:spTree>
    <p:extLst>
      <p:ext uri="{BB962C8B-B14F-4D97-AF65-F5344CB8AC3E}">
        <p14:creationId xmlns:p14="http://schemas.microsoft.com/office/powerpoint/2010/main" val="365121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941124"/>
                  </p:ext>
                </p:extLst>
              </p:nvPr>
            </p:nvGraphicFramePr>
            <p:xfrm>
              <a:off x="376562" y="0"/>
              <a:ext cx="8460421" cy="71430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7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941124"/>
                  </p:ext>
                </p:extLst>
              </p:nvPr>
            </p:nvGraphicFramePr>
            <p:xfrm>
              <a:off x="376562" y="0"/>
              <a:ext cx="8460421" cy="71430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187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335280">
                    <a:tc rowSpan="17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99D57AD-3A64-4D62-95AC-FDB22B4A5CBC}"/>
              </a:ext>
            </a:extLst>
          </p:cNvPr>
          <p:cNvSpPr txBox="1"/>
          <p:nvPr/>
        </p:nvSpPr>
        <p:spPr>
          <a:xfrm>
            <a:off x="9632273" y="3059668"/>
            <a:ext cx="238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PointContrast 3d aug</a:t>
            </a:r>
            <a:endParaRPr lang="zh-CN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51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3A846E-BDAE-420F-9FEA-02FA752F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32058"/>
              </p:ext>
            </p:extLst>
          </p:nvPr>
        </p:nvGraphicFramePr>
        <p:xfrm>
          <a:off x="838200" y="1825625"/>
          <a:ext cx="6565009" cy="2306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1999588468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684127785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1870715876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1993155499"/>
                    </a:ext>
                  </a:extLst>
                </a:gridCol>
              </a:tblGrid>
              <a:tr h="2950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Single2D3DV2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12379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62.38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52917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single_2d_usa_v1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67.22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42.05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955466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2431350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single_3d_usa_scn2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58.14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44.20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99786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single_3d_usa_scn1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 (Single2D3D)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31.13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82860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55.47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19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16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D1E4B08-3264-42ED-9269-8DE6A4A8E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25717"/>
              </p:ext>
            </p:extLst>
          </p:nvPr>
        </p:nvGraphicFramePr>
        <p:xfrm>
          <a:off x="0" y="0"/>
          <a:ext cx="8460421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233199443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721058064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 Fine-tune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contra_usa_pretrain_v2</a:t>
                      </a:r>
                    </a:p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(32 epochs)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finished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898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65.59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18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1783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8452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349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210028"/>
                  </a:ext>
                </a:extLst>
              </a:tr>
              <a:tr h="295011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102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2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new10_contra/contra_usa_v3, contra_usa_v4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10667" r="-146945" b="-1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1967" r="-146945" b="-1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47244" r="-146945" b="-4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21311" r="-146945" b="-6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21311" r="-146945" b="-5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93333" r="-146945" b="-3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44262" r="-146945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+0.01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70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62517-AB03-4F18-BDC1-4789E80E1C4B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9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06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24A6E-CD85-44B5-97E1-7F8C01F3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096215" cy="4227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26F5A6-DEF6-452F-B488-230FAE8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40535"/>
            <a:ext cx="6096215" cy="4240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E2148-14D0-4C10-8F3F-9D0C04BA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8"/>
            <a:ext cx="6096467" cy="4257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3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9B97C3-ED51-4A1A-BF70-0B047DD6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36" y="2556768"/>
            <a:ext cx="6004264" cy="42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temperature=0.05;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2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DC5CE21-53E2-4339-85DD-FF92975D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998"/>
            <a:ext cx="6195246" cy="4304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DEBED-6E40-450E-8ED6-9F095561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46" y="2597919"/>
            <a:ext cx="5996754" cy="41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4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178C9-F1A3-4247-A407-F0300FE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181"/>
            <a:ext cx="6096000" cy="4339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C18EA-8F4D-4153-B12D-BA0A54F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26154"/>
            <a:ext cx="6096001" cy="433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51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blipFill>
                <a:blip r:embed="rId2"/>
                <a:stretch>
                  <a:fillRect l="-856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AE79A8-B477-4B3D-8BF8-7243E3A7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381"/>
            <a:ext cx="6098446" cy="4273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87A07-CD2F-4C75-9501-489CE63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52" y="2557843"/>
            <a:ext cx="6098447" cy="4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3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3A066F-FF48-4B44-A587-AADDAB7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0804" cy="4283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801F64-2586-43EC-BA30-4E477832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04" y="2511915"/>
            <a:ext cx="6091196" cy="427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101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350D-677E-4BF9-82F2-3E726D0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949"/>
            <a:ext cx="6096000" cy="42726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8FF6E-D306-4D26-8E96-EDC9F0A0EC0A}"/>
              </a:ext>
            </a:extLst>
          </p:cNvPr>
          <p:cNvSpPr txBox="1"/>
          <p:nvPr/>
        </p:nvSpPr>
        <p:spPr>
          <a:xfrm>
            <a:off x="259823" y="247646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configs/new10_contra/usa_finetune_v2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B818F-B9B4-4E09-8CE0-2FBAA3BE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84161"/>
            <a:ext cx="6096000" cy="4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1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4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9C62D-B619-43C0-9C8C-1D651738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280"/>
            <a:ext cx="6096476" cy="4265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3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F1B52-3B02-400A-A74C-DFD6A626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592280"/>
            <a:ext cx="6096476" cy="4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73C4C4-2EEB-4F81-8589-628F8477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1340" cy="429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blipFill>
                <a:blip r:embed="rId3"/>
                <a:stretch>
                  <a:fillRect l="-665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EA8F6F2-009A-4550-A9FB-65EADB5C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40" y="2512667"/>
            <a:ext cx="6090660" cy="42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4BB9C4-4810-4625-8C4D-7D56A3F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7453" cy="4244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2D25F7-3782-4AA4-B933-BAD36181FA82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2AB763-B41F-4B4A-B41B-EBEE855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47" y="2541002"/>
            <a:ext cx="6097453" cy="42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6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B666C-9DC5-47AA-BD88-5D708762817A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weight_decay=1e-2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BD012C-6350-4BF4-8A94-DDCE1A0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523"/>
            <a:ext cx="6084288" cy="4187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44F43-E691-4C31-9190-F042C01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3130"/>
            <a:ext cx="6113168" cy="4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A3756-F184-4B79-A724-CE94FDDFC61A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4EC23-55FE-40AD-A1C7-1CE42E68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3" y="2533404"/>
            <a:ext cx="6220793" cy="429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546662-34A2-43AD-BA54-F1242E1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9118"/>
            <a:ext cx="6095998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AC2212-80FD-4C5C-918F-A5161C0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356"/>
            <a:ext cx="6096000" cy="4247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9075-AA5D-4631-8892-B12FA93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757"/>
            <a:ext cx="6096000" cy="42388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4164-F5E8-448B-8A96-6EEF20818D26}"/>
              </a:ext>
            </a:extLst>
          </p:cNvPr>
          <p:cNvSpPr txBox="1"/>
          <p:nvPr/>
        </p:nvSpPr>
        <p:spPr>
          <a:xfrm>
            <a:off x="259823" y="247646"/>
            <a:ext cx="6583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Input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9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CA94F-75A6-4DF4-89C0-C05C1F2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7799"/>
            <a:ext cx="6096000" cy="42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0AC022-8EBA-4B06-AF96-2FB83928A3A7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AA7DD-A71F-49F1-8E20-ED5B49C0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2553391"/>
            <a:ext cx="6013141" cy="4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668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40AD3-D869-4D93-91C1-C2922AB93C8D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3673</TotalTime>
  <Words>5600</Words>
  <Application>Microsoft Office PowerPoint</Application>
  <PresentationFormat>宽屏</PresentationFormat>
  <Paragraphs>1114</Paragraphs>
  <Slides>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5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610</cp:revision>
  <dcterms:created xsi:type="dcterms:W3CDTF">2020-11-13T13:05:14Z</dcterms:created>
  <dcterms:modified xsi:type="dcterms:W3CDTF">2021-05-03T09:21:51Z</dcterms:modified>
</cp:coreProperties>
</file>